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24"/>
  </p:notesMasterIdLst>
  <p:sldIdLst>
    <p:sldId id="260" r:id="rId3"/>
    <p:sldId id="262" r:id="rId4"/>
    <p:sldId id="280" r:id="rId5"/>
    <p:sldId id="319" r:id="rId6"/>
    <p:sldId id="283" r:id="rId7"/>
    <p:sldId id="284" r:id="rId8"/>
    <p:sldId id="343" r:id="rId9"/>
    <p:sldId id="346" r:id="rId10"/>
    <p:sldId id="337" r:id="rId11"/>
    <p:sldId id="338" r:id="rId12"/>
    <p:sldId id="339" r:id="rId13"/>
    <p:sldId id="340" r:id="rId14"/>
    <p:sldId id="323" r:id="rId15"/>
    <p:sldId id="334" r:id="rId16"/>
    <p:sldId id="341" r:id="rId17"/>
    <p:sldId id="342" r:id="rId18"/>
    <p:sldId id="344" r:id="rId19"/>
    <p:sldId id="347" r:id="rId20"/>
    <p:sldId id="318" r:id="rId21"/>
    <p:sldId id="279" r:id="rId22"/>
    <p:sldId id="259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wlett-Packard Company" initials="HC" lastIdx="1" clrIdx="0"/>
  <p:cmAuthor id="2" name="gayathrichandran99@outlook.com" initials="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C"/>
    <a:srgbClr val="00A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25" autoAdjust="0"/>
    <p:restoredTop sz="93009" autoAdjust="0"/>
  </p:normalViewPr>
  <p:slideViewPr>
    <p:cSldViewPr snapToGrid="0">
      <p:cViewPr varScale="1">
        <p:scale>
          <a:sx n="103" d="100"/>
          <a:sy n="103" d="100"/>
        </p:scale>
        <p:origin x="114" y="102"/>
      </p:cViewPr>
      <p:guideLst>
        <p:guide orient="horz" pos="215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55B54-7F19-491C-954E-C56B6374E828}" type="datetimeFigureOut">
              <a:rPr lang="en-IN" smtClean="0"/>
              <a:t>19-08-2023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ECE06-FE72-4077-967E-BB3E088599CE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CE06-FE72-4077-967E-BB3E088599CE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ECE06-FE72-4077-967E-BB3E088599CE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75399"/>
            <a:ext cx="5992368" cy="23876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en-US" sz="4400" b="0" i="0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0" i="0">
                <a:effectLst/>
                <a:latin typeface="Segoe UI" panose="020B0502040204020203" pitchFamily="34" charset="0"/>
              </a:rPr>
              <a:t>Course Title, module title and topic of video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599" y="4355074"/>
            <a:ext cx="6436659" cy="1525773"/>
          </a:xfrm>
        </p:spPr>
        <p:txBody>
          <a:bodyPr/>
          <a:lstStyle>
            <a:lvl1pPr marL="0" indent="0" algn="l">
              <a:buNone/>
              <a:defRPr lang="en-US" b="0" i="0" smtClean="0">
                <a:solidFill>
                  <a:srgbClr val="00A994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b="0" i="0">
                <a:effectLst/>
                <a:latin typeface="Segoe UI" panose="020B0502040204020203" pitchFamily="34" charset="0"/>
              </a:rPr>
              <a:t>Faculty Name</a:t>
            </a:r>
          </a:p>
          <a:p>
            <a:r>
              <a:rPr lang="en-US" b="0" i="0">
                <a:effectLst/>
                <a:latin typeface="Segoe UI" panose="020B0502040204020203" pitchFamily="34" charset="0"/>
              </a:rPr>
              <a:t>Department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75399"/>
            <a:ext cx="5992368" cy="23876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en-US" sz="4400" b="0" i="0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0" i="0">
                <a:effectLst/>
                <a:latin typeface="Segoe UI" panose="020B0502040204020203" pitchFamily="34" charset="0"/>
              </a:rPr>
              <a:t>Course Title, module title and topic of video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599" y="4355074"/>
            <a:ext cx="6436659" cy="1525773"/>
          </a:xfrm>
        </p:spPr>
        <p:txBody>
          <a:bodyPr/>
          <a:lstStyle>
            <a:lvl1pPr marL="0" indent="0" algn="l">
              <a:buNone/>
              <a:defRPr lang="en-US" b="0" i="0" smtClean="0">
                <a:solidFill>
                  <a:srgbClr val="00A994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b="0" i="0">
                <a:effectLst/>
                <a:latin typeface="Segoe UI" panose="020B0502040204020203" pitchFamily="34" charset="0"/>
              </a:rPr>
              <a:t>Faculty Name</a:t>
            </a:r>
          </a:p>
          <a:p>
            <a:r>
              <a:rPr lang="en-US" b="0" i="0">
                <a:effectLst/>
                <a:latin typeface="Segoe UI" panose="020B0502040204020203" pitchFamily="34" charset="0"/>
              </a:rPr>
              <a:t>Department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9830054" cy="28348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9830054" cy="1490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212" y="7222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432" y="722249"/>
            <a:ext cx="5681472" cy="54499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1212" y="2322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8957" y="713105"/>
            <a:ext cx="37047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1432" y="713105"/>
            <a:ext cx="5910072" cy="54590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98957" y="2313305"/>
            <a:ext cx="37047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9830054" cy="28348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9830054" cy="1490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53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237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9265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KCT  |  KOED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0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05C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432" y="365125"/>
            <a:ext cx="8753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1432" y="1825625"/>
            <a:ext cx="98237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143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38BBE685-D14C-4900-8D59-11501414834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588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KCT  |  KOED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05C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7726" y="2686316"/>
            <a:ext cx="10265234" cy="121275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4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AERORESERVE</a:t>
            </a:r>
            <a:endParaRPr lang="en-IN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09527" y="4429934"/>
            <a:ext cx="6982473" cy="179716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Guide name : Mr.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Dhanabal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L</a:t>
            </a:r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Submitted By,</a:t>
            </a:r>
          </a:p>
          <a:p>
            <a:pPr algn="just">
              <a:lnSpc>
                <a:spcPct val="100000"/>
              </a:lnSpc>
            </a:pPr>
            <a:r>
              <a:rPr lang="en-US" altLang="en-IN" sz="3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Srisabarish N(22MCA054)</a:t>
            </a:r>
            <a:endParaRPr altLang="en-IN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85BD21-7395-29BF-7DB2-D099C6E361C3}"/>
              </a:ext>
            </a:extLst>
          </p:cNvPr>
          <p:cNvSpPr txBox="1"/>
          <p:nvPr/>
        </p:nvSpPr>
        <p:spPr>
          <a:xfrm>
            <a:off x="345233" y="177282"/>
            <a:ext cx="2397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1531-77FC-94DB-8B20-F5192BA1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4" y="583937"/>
            <a:ext cx="9239276" cy="54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9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E6765-11D5-0449-DBAB-A63EB16764C7}"/>
              </a:ext>
            </a:extLst>
          </p:cNvPr>
          <p:cNvSpPr txBox="1"/>
          <p:nvPr/>
        </p:nvSpPr>
        <p:spPr>
          <a:xfrm>
            <a:off x="205273" y="167951"/>
            <a:ext cx="250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1(Contd..)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3328E-79B8-CF92-1386-F7C063DA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75" y="574605"/>
            <a:ext cx="9612035" cy="55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2AABB-95E9-73B7-8722-575094F33710}"/>
              </a:ext>
            </a:extLst>
          </p:cNvPr>
          <p:cNvSpPr txBox="1"/>
          <p:nvPr/>
        </p:nvSpPr>
        <p:spPr>
          <a:xfrm>
            <a:off x="214604" y="195943"/>
            <a:ext cx="188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drawing, diagram, text, sketch&#10;&#10;Description automatically generated">
            <a:extLst>
              <a:ext uri="{FF2B5EF4-FFF2-40B4-BE49-F238E27FC236}">
                <a16:creationId xmlns:a16="http://schemas.microsoft.com/office/drawing/2014/main" id="{1A076630-BF62-8F11-FDA5-5AC80A95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87" y="380609"/>
            <a:ext cx="5462883" cy="61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0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4A84288-2A37-0054-1F23-E8888C905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2131" y="657964"/>
            <a:ext cx="2566344" cy="252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DESIGN: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Admin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Primary key: Admin id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DC169A-1B27-8731-6F7F-C54F1BB0C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28133"/>
              </p:ext>
            </p:extLst>
          </p:nvPr>
        </p:nvGraphicFramePr>
        <p:xfrm>
          <a:off x="315167" y="2528551"/>
          <a:ext cx="10499013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452">
                  <a:extLst>
                    <a:ext uri="{9D8B030D-6E8A-4147-A177-3AD203B41FA5}">
                      <a16:colId xmlns:a16="http://schemas.microsoft.com/office/drawing/2014/main" val="4152692403"/>
                    </a:ext>
                  </a:extLst>
                </a:gridCol>
                <a:gridCol w="2107452">
                  <a:extLst>
                    <a:ext uri="{9D8B030D-6E8A-4147-A177-3AD203B41FA5}">
                      <a16:colId xmlns:a16="http://schemas.microsoft.com/office/drawing/2014/main" val="899876904"/>
                    </a:ext>
                  </a:extLst>
                </a:gridCol>
                <a:gridCol w="1706521">
                  <a:extLst>
                    <a:ext uri="{9D8B030D-6E8A-4147-A177-3AD203B41FA5}">
                      <a16:colId xmlns:a16="http://schemas.microsoft.com/office/drawing/2014/main" val="3362634070"/>
                    </a:ext>
                  </a:extLst>
                </a:gridCol>
                <a:gridCol w="3194825">
                  <a:extLst>
                    <a:ext uri="{9D8B030D-6E8A-4147-A177-3AD203B41FA5}">
                      <a16:colId xmlns:a16="http://schemas.microsoft.com/office/drawing/2014/main" val="4270799457"/>
                    </a:ext>
                  </a:extLst>
                </a:gridCol>
                <a:gridCol w="1382763">
                  <a:extLst>
                    <a:ext uri="{9D8B030D-6E8A-4147-A177-3AD203B41FA5}">
                      <a16:colId xmlns:a16="http://schemas.microsoft.com/office/drawing/2014/main" val="27943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20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admin_id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to login for the admin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8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admin_uname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for the admin to login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7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admin_email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varchar(50)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id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53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admin_pwd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92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75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32AE0F1-92B9-E488-76D9-54FC37E35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862061"/>
              </p:ext>
            </p:extLst>
          </p:nvPr>
        </p:nvGraphicFramePr>
        <p:xfrm>
          <a:off x="858414" y="1045027"/>
          <a:ext cx="867591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03">
                  <a:extLst>
                    <a:ext uri="{9D8B030D-6E8A-4147-A177-3AD203B41FA5}">
                      <a16:colId xmlns:a16="http://schemas.microsoft.com/office/drawing/2014/main" val="4152692403"/>
                    </a:ext>
                  </a:extLst>
                </a:gridCol>
                <a:gridCol w="1818432">
                  <a:extLst>
                    <a:ext uri="{9D8B030D-6E8A-4147-A177-3AD203B41FA5}">
                      <a16:colId xmlns:a16="http://schemas.microsoft.com/office/drawing/2014/main" val="899876904"/>
                    </a:ext>
                  </a:extLst>
                </a:gridCol>
                <a:gridCol w="1818432">
                  <a:extLst>
                    <a:ext uri="{9D8B030D-6E8A-4147-A177-3AD203B41FA5}">
                      <a16:colId xmlns:a16="http://schemas.microsoft.com/office/drawing/2014/main" val="3362634070"/>
                    </a:ext>
                  </a:extLst>
                </a:gridCol>
                <a:gridCol w="3126922">
                  <a:extLst>
                    <a:ext uri="{9D8B030D-6E8A-4147-A177-3AD203B41FA5}">
                      <a16:colId xmlns:a16="http://schemas.microsoft.com/office/drawing/2014/main" val="4270799457"/>
                    </a:ext>
                  </a:extLst>
                </a:gridCol>
                <a:gridCol w="1124726">
                  <a:extLst>
                    <a:ext uri="{9D8B030D-6E8A-4147-A177-3AD203B41FA5}">
                      <a16:colId xmlns:a16="http://schemas.microsoft.com/office/drawing/2014/main" val="279439593"/>
                    </a:ext>
                  </a:extLst>
                </a:gridCol>
              </a:tblGrid>
              <a:tr h="6560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2034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to login for the user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89204"/>
                  </a:ext>
                </a:extLst>
              </a:tr>
              <a:tr h="6560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user_uname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for the admin to user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779809"/>
                  </a:ext>
                </a:extLst>
              </a:tr>
              <a:tr h="6560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user_email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varchar(50)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id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538973"/>
                  </a:ext>
                </a:extLst>
              </a:tr>
              <a:tr h="6560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user_pwd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9215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E291A21-3115-E6EE-A77C-02A208108B3A}"/>
              </a:ext>
            </a:extLst>
          </p:cNvPr>
          <p:cNvSpPr txBox="1"/>
          <p:nvPr/>
        </p:nvSpPr>
        <p:spPr>
          <a:xfrm>
            <a:off x="483117" y="30198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Primary key: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id</a:t>
            </a:r>
            <a:endParaRPr lang="en-IN" dirty="0"/>
          </a:p>
        </p:txBody>
      </p:sp>
      <p:pic>
        <p:nvPicPr>
          <p:cNvPr id="2049" name="DefaultOcx">
            <a:extLst>
              <a:ext uri="{FF2B5EF4-FFF2-40B4-BE49-F238E27FC236}">
                <a16:creationId xmlns:a16="http://schemas.microsoft.com/office/drawing/2014/main" id="{204E2D37-78CA-8E46-E6BC-00346DE3C7AC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Primary">
            <a:extLst>
              <a:ext uri="{FF2B5EF4-FFF2-40B4-BE49-F238E27FC236}">
                <a16:creationId xmlns:a16="http://schemas.microsoft.com/office/drawing/2014/main" id="{65216530-0906-3061-9695-2E14360D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hange">
            <a:extLst>
              <a:ext uri="{FF2B5EF4-FFF2-40B4-BE49-F238E27FC236}">
                <a16:creationId xmlns:a16="http://schemas.microsoft.com/office/drawing/2014/main" id="{5E8E3ECC-E081-AF67-6E08-B95C225C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op">
            <a:extLst>
              <a:ext uri="{FF2B5EF4-FFF2-40B4-BE49-F238E27FC236}">
                <a16:creationId xmlns:a16="http://schemas.microsoft.com/office/drawing/2014/main" id="{EE0368FD-13F5-DF57-4490-951F288E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HTMLCheckbox1">
            <a:extLst>
              <a:ext uri="{FF2B5EF4-FFF2-40B4-BE49-F238E27FC236}">
                <a16:creationId xmlns:a16="http://schemas.microsoft.com/office/drawing/2014/main" id="{DCC4099B-CD1A-426C-7083-4106A758B936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hange">
            <a:extLst>
              <a:ext uri="{FF2B5EF4-FFF2-40B4-BE49-F238E27FC236}">
                <a16:creationId xmlns:a16="http://schemas.microsoft.com/office/drawing/2014/main" id="{D67A9C19-175D-B501-E5E6-14CCE0BB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rop">
            <a:extLst>
              <a:ext uri="{FF2B5EF4-FFF2-40B4-BE49-F238E27FC236}">
                <a16:creationId xmlns:a16="http://schemas.microsoft.com/office/drawing/2014/main" id="{57C78B3A-3A0A-CAF7-8B70-336E14B0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HTMLCheckbox2">
            <a:extLst>
              <a:ext uri="{FF2B5EF4-FFF2-40B4-BE49-F238E27FC236}">
                <a16:creationId xmlns:a16="http://schemas.microsoft.com/office/drawing/2014/main" id="{86F70EB3-E91E-7A95-9C37-8557EFADF54A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 descr="Change">
            <a:extLst>
              <a:ext uri="{FF2B5EF4-FFF2-40B4-BE49-F238E27FC236}">
                <a16:creationId xmlns:a16="http://schemas.microsoft.com/office/drawing/2014/main" id="{8E806F1A-FA79-493D-F749-BE41BA4F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rop">
            <a:extLst>
              <a:ext uri="{FF2B5EF4-FFF2-40B4-BE49-F238E27FC236}">
                <a16:creationId xmlns:a16="http://schemas.microsoft.com/office/drawing/2014/main" id="{CDCAA76B-7689-6A45-5968-983D28D26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HTMLCheckbox3">
            <a:extLst>
              <a:ext uri="{FF2B5EF4-FFF2-40B4-BE49-F238E27FC236}">
                <a16:creationId xmlns:a16="http://schemas.microsoft.com/office/drawing/2014/main" id="{386E5DC8-6C99-BEC7-810B-D4C8CE24E9E6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 descr="Change">
            <a:extLst>
              <a:ext uri="{FF2B5EF4-FFF2-40B4-BE49-F238E27FC236}">
                <a16:creationId xmlns:a16="http://schemas.microsoft.com/office/drawing/2014/main" id="{3ABB7F77-4AC5-EA10-4D0C-AFB0493CB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rop">
            <a:extLst>
              <a:ext uri="{FF2B5EF4-FFF2-40B4-BE49-F238E27FC236}">
                <a16:creationId xmlns:a16="http://schemas.microsoft.com/office/drawing/2014/main" id="{7E2A473D-B875-A8A6-2971-F7AC9E60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HTMLCheckbox4">
            <a:extLst>
              <a:ext uri="{FF2B5EF4-FFF2-40B4-BE49-F238E27FC236}">
                <a16:creationId xmlns:a16="http://schemas.microsoft.com/office/drawing/2014/main" id="{EDF52771-97D1-63BB-DB6D-5548CCE137F9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 descr="Primary">
            <a:extLst>
              <a:ext uri="{FF2B5EF4-FFF2-40B4-BE49-F238E27FC236}">
                <a16:creationId xmlns:a16="http://schemas.microsoft.com/office/drawing/2014/main" id="{77588BF5-3A66-CCF1-F778-72C41396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hange">
            <a:extLst>
              <a:ext uri="{FF2B5EF4-FFF2-40B4-BE49-F238E27FC236}">
                <a16:creationId xmlns:a16="http://schemas.microsoft.com/office/drawing/2014/main" id="{1BACE7E8-6B9C-12F6-17A7-A1DCAF9F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rop">
            <a:extLst>
              <a:ext uri="{FF2B5EF4-FFF2-40B4-BE49-F238E27FC236}">
                <a16:creationId xmlns:a16="http://schemas.microsoft.com/office/drawing/2014/main" id="{5758E0D8-F392-32D7-E554-255D3D299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HTMLCheckbox5">
            <a:extLst>
              <a:ext uri="{FF2B5EF4-FFF2-40B4-BE49-F238E27FC236}">
                <a16:creationId xmlns:a16="http://schemas.microsoft.com/office/drawing/2014/main" id="{A939F9C4-ED14-5D65-3F57-CB0E98297994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 descr="Change">
            <a:extLst>
              <a:ext uri="{FF2B5EF4-FFF2-40B4-BE49-F238E27FC236}">
                <a16:creationId xmlns:a16="http://schemas.microsoft.com/office/drawing/2014/main" id="{D98581FC-E2BC-BB34-A8DA-4D1FDF11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rop">
            <a:extLst>
              <a:ext uri="{FF2B5EF4-FFF2-40B4-BE49-F238E27FC236}">
                <a16:creationId xmlns:a16="http://schemas.microsoft.com/office/drawing/2014/main" id="{B680D688-D3EE-9D91-DBE7-E3417B33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HTMLCheckbox6">
            <a:extLst>
              <a:ext uri="{FF2B5EF4-FFF2-40B4-BE49-F238E27FC236}">
                <a16:creationId xmlns:a16="http://schemas.microsoft.com/office/drawing/2014/main" id="{C5EDC7E1-A76E-9299-19C6-483D87CF855B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 descr="Change">
            <a:extLst>
              <a:ext uri="{FF2B5EF4-FFF2-40B4-BE49-F238E27FC236}">
                <a16:creationId xmlns:a16="http://schemas.microsoft.com/office/drawing/2014/main" id="{4A570635-A942-5096-D057-DDF3E1DE0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rop">
            <a:extLst>
              <a:ext uri="{FF2B5EF4-FFF2-40B4-BE49-F238E27FC236}">
                <a16:creationId xmlns:a16="http://schemas.microsoft.com/office/drawing/2014/main" id="{017AAABE-3A58-9AE3-E973-C3346D34B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HTMLCheckbox7">
            <a:extLst>
              <a:ext uri="{FF2B5EF4-FFF2-40B4-BE49-F238E27FC236}">
                <a16:creationId xmlns:a16="http://schemas.microsoft.com/office/drawing/2014/main" id="{E00681D0-1FD2-AEBF-FFFE-D4B391B1D698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 descr="Change">
            <a:extLst>
              <a:ext uri="{FF2B5EF4-FFF2-40B4-BE49-F238E27FC236}">
                <a16:creationId xmlns:a16="http://schemas.microsoft.com/office/drawing/2014/main" id="{9B650498-ECAF-177C-4E5D-C6FBFA44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rop">
            <a:extLst>
              <a:ext uri="{FF2B5EF4-FFF2-40B4-BE49-F238E27FC236}">
                <a16:creationId xmlns:a16="http://schemas.microsoft.com/office/drawing/2014/main" id="{960695D1-82F6-D049-D68C-389BEE24F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Primary">
            <a:extLst>
              <a:ext uri="{FF2B5EF4-FFF2-40B4-BE49-F238E27FC236}">
                <a16:creationId xmlns:a16="http://schemas.microsoft.com/office/drawing/2014/main" id="{27700A6B-94BE-3DD7-4EDF-1E6A9D60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Primary">
            <a:extLst>
              <a:ext uri="{FF2B5EF4-FFF2-40B4-BE49-F238E27FC236}">
                <a16:creationId xmlns:a16="http://schemas.microsoft.com/office/drawing/2014/main" id="{3E1C4A06-EC79-00C9-2642-4451608BB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F3F661-9585-7F9B-369B-DA4CCA2E4955}"/>
              </a:ext>
            </a:extLst>
          </p:cNvPr>
          <p:cNvSpPr txBox="1"/>
          <p:nvPr/>
        </p:nvSpPr>
        <p:spPr>
          <a:xfrm>
            <a:off x="483117" y="4435121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Airline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table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Primary key: </a:t>
            </a: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irline_id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E2F69D-2FEC-D6EC-7D41-3CD70554E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957729"/>
              </p:ext>
            </p:extLst>
          </p:nvPr>
        </p:nvGraphicFramePr>
        <p:xfrm>
          <a:off x="1024812" y="5081452"/>
          <a:ext cx="850951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903">
                  <a:extLst>
                    <a:ext uri="{9D8B030D-6E8A-4147-A177-3AD203B41FA5}">
                      <a16:colId xmlns:a16="http://schemas.microsoft.com/office/drawing/2014/main" val="237943414"/>
                    </a:ext>
                  </a:extLst>
                </a:gridCol>
                <a:gridCol w="1701903">
                  <a:extLst>
                    <a:ext uri="{9D8B030D-6E8A-4147-A177-3AD203B41FA5}">
                      <a16:colId xmlns:a16="http://schemas.microsoft.com/office/drawing/2014/main" val="210803765"/>
                    </a:ext>
                  </a:extLst>
                </a:gridCol>
                <a:gridCol w="1701903">
                  <a:extLst>
                    <a:ext uri="{9D8B030D-6E8A-4147-A177-3AD203B41FA5}">
                      <a16:colId xmlns:a16="http://schemas.microsoft.com/office/drawing/2014/main" val="3213602142"/>
                    </a:ext>
                  </a:extLst>
                </a:gridCol>
                <a:gridCol w="1957344">
                  <a:extLst>
                    <a:ext uri="{9D8B030D-6E8A-4147-A177-3AD203B41FA5}">
                      <a16:colId xmlns:a16="http://schemas.microsoft.com/office/drawing/2014/main" val="3008918967"/>
                    </a:ext>
                  </a:extLst>
                </a:gridCol>
                <a:gridCol w="1446464">
                  <a:extLst>
                    <a:ext uri="{9D8B030D-6E8A-4147-A177-3AD203B41FA5}">
                      <a16:colId xmlns:a16="http://schemas.microsoft.com/office/drawing/2014/main" val="3839729757"/>
                    </a:ext>
                  </a:extLst>
                </a:gridCol>
              </a:tblGrid>
              <a:tr h="36002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585772"/>
                  </a:ext>
                </a:extLst>
              </a:tr>
              <a:tr h="36002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airline _id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Airline’s 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702726"/>
                  </a:ext>
                </a:extLst>
              </a:tr>
              <a:tr h="36002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Flight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07493"/>
                  </a:ext>
                </a:extLst>
              </a:tr>
              <a:tr h="36002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Seats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Seats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76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20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6BB44D7-4DA4-CED6-6EC8-D37DE4677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444938"/>
              </p:ext>
            </p:extLst>
          </p:nvPr>
        </p:nvGraphicFramePr>
        <p:xfrm>
          <a:off x="985933" y="1099134"/>
          <a:ext cx="8854753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385">
                  <a:extLst>
                    <a:ext uri="{9D8B030D-6E8A-4147-A177-3AD203B41FA5}">
                      <a16:colId xmlns:a16="http://schemas.microsoft.com/office/drawing/2014/main" val="1975689924"/>
                    </a:ext>
                  </a:extLst>
                </a:gridCol>
                <a:gridCol w="1774385">
                  <a:extLst>
                    <a:ext uri="{9D8B030D-6E8A-4147-A177-3AD203B41FA5}">
                      <a16:colId xmlns:a16="http://schemas.microsoft.com/office/drawing/2014/main" val="2639154866"/>
                    </a:ext>
                  </a:extLst>
                </a:gridCol>
                <a:gridCol w="1774385">
                  <a:extLst>
                    <a:ext uri="{9D8B030D-6E8A-4147-A177-3AD203B41FA5}">
                      <a16:colId xmlns:a16="http://schemas.microsoft.com/office/drawing/2014/main" val="1055688531"/>
                    </a:ext>
                  </a:extLst>
                </a:gridCol>
                <a:gridCol w="2079046">
                  <a:extLst>
                    <a:ext uri="{9D8B030D-6E8A-4147-A177-3AD203B41FA5}">
                      <a16:colId xmlns:a16="http://schemas.microsoft.com/office/drawing/2014/main" val="3990777229"/>
                    </a:ext>
                  </a:extLst>
                </a:gridCol>
                <a:gridCol w="1452552">
                  <a:extLst>
                    <a:ext uri="{9D8B030D-6E8A-4147-A177-3AD203B41FA5}">
                      <a16:colId xmlns:a16="http://schemas.microsoft.com/office/drawing/2014/main" val="2975271447"/>
                    </a:ext>
                  </a:extLst>
                </a:gridCol>
              </a:tblGrid>
              <a:tr h="27514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11503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flight_id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 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218897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admin_id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id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24585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arrival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datetime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Arrival time of flight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67442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departure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datetime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 of flight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1177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Destination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Destination place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491923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place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4286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 of ticket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666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70157C-E705-16B6-EA3A-97D3EB0940F0}"/>
              </a:ext>
            </a:extLst>
          </p:cNvPr>
          <p:cNvSpPr txBox="1"/>
          <p:nvPr/>
        </p:nvSpPr>
        <p:spPr>
          <a:xfrm>
            <a:off x="985933" y="223396"/>
            <a:ext cx="268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Fligh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Primary key: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flight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94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B15B3B9-11B5-2F4B-BB88-F4356D948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86582"/>
              </p:ext>
            </p:extLst>
          </p:nvPr>
        </p:nvGraphicFramePr>
        <p:xfrm>
          <a:off x="1045025" y="811762"/>
          <a:ext cx="834157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314">
                  <a:extLst>
                    <a:ext uri="{9D8B030D-6E8A-4147-A177-3AD203B41FA5}">
                      <a16:colId xmlns:a16="http://schemas.microsoft.com/office/drawing/2014/main" val="4220098218"/>
                    </a:ext>
                  </a:extLst>
                </a:gridCol>
                <a:gridCol w="1668314">
                  <a:extLst>
                    <a:ext uri="{9D8B030D-6E8A-4147-A177-3AD203B41FA5}">
                      <a16:colId xmlns:a16="http://schemas.microsoft.com/office/drawing/2014/main" val="248776584"/>
                    </a:ext>
                  </a:extLst>
                </a:gridCol>
                <a:gridCol w="1668314">
                  <a:extLst>
                    <a:ext uri="{9D8B030D-6E8A-4147-A177-3AD203B41FA5}">
                      <a16:colId xmlns:a16="http://schemas.microsoft.com/office/drawing/2014/main" val="471343029"/>
                    </a:ext>
                  </a:extLst>
                </a:gridCol>
                <a:gridCol w="1668314">
                  <a:extLst>
                    <a:ext uri="{9D8B030D-6E8A-4147-A177-3AD203B41FA5}">
                      <a16:colId xmlns:a16="http://schemas.microsoft.com/office/drawing/2014/main" val="67040430"/>
                    </a:ext>
                  </a:extLst>
                </a:gridCol>
                <a:gridCol w="1668314">
                  <a:extLst>
                    <a:ext uri="{9D8B030D-6E8A-4147-A177-3AD203B41FA5}">
                      <a16:colId xmlns:a16="http://schemas.microsoft.com/office/drawing/2014/main" val="304258161"/>
                    </a:ext>
                  </a:extLst>
                </a:gridCol>
              </a:tblGrid>
              <a:tr h="30931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283923"/>
                  </a:ext>
                </a:extLst>
              </a:tr>
              <a:tr h="30931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ticket_id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Ticket 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139920"/>
                  </a:ext>
                </a:extLst>
              </a:tr>
              <a:tr h="30931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passenger_id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Passenger 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734473"/>
                  </a:ext>
                </a:extLst>
              </a:tr>
              <a:tr h="30931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flight_id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 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2046"/>
                  </a:ext>
                </a:extLst>
              </a:tr>
              <a:tr h="30931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233620"/>
                  </a:ext>
                </a:extLst>
              </a:tr>
              <a:tr h="49965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seat_no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Seat no after booking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25048"/>
                  </a:ext>
                </a:extLst>
              </a:tr>
              <a:tr h="28551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97939"/>
                  </a:ext>
                </a:extLst>
              </a:tr>
              <a:tr h="28551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class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59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977CE06-D3BA-AE56-F1A5-9D6003A99C2C}"/>
              </a:ext>
            </a:extLst>
          </p:cNvPr>
          <p:cNvSpPr txBox="1"/>
          <p:nvPr/>
        </p:nvSpPr>
        <p:spPr>
          <a:xfrm>
            <a:off x="951719" y="93306"/>
            <a:ext cx="309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Primary key: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ticket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348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1FC8-929D-E865-BC33-13C9838C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6" y="113256"/>
            <a:ext cx="3267270" cy="717169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Payment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table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Primary key: Card no</a:t>
            </a: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E070B65-2E04-C640-B879-1AD97B108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52425"/>
              </p:ext>
            </p:extLst>
          </p:nvPr>
        </p:nvGraphicFramePr>
        <p:xfrm>
          <a:off x="1362270" y="830426"/>
          <a:ext cx="8509518" cy="2845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254">
                  <a:extLst>
                    <a:ext uri="{9D8B030D-6E8A-4147-A177-3AD203B41FA5}">
                      <a16:colId xmlns:a16="http://schemas.microsoft.com/office/drawing/2014/main" val="541078102"/>
                    </a:ext>
                  </a:extLst>
                </a:gridCol>
                <a:gridCol w="1702316">
                  <a:extLst>
                    <a:ext uri="{9D8B030D-6E8A-4147-A177-3AD203B41FA5}">
                      <a16:colId xmlns:a16="http://schemas.microsoft.com/office/drawing/2014/main" val="2546726038"/>
                    </a:ext>
                  </a:extLst>
                </a:gridCol>
                <a:gridCol w="1702316">
                  <a:extLst>
                    <a:ext uri="{9D8B030D-6E8A-4147-A177-3AD203B41FA5}">
                      <a16:colId xmlns:a16="http://schemas.microsoft.com/office/drawing/2014/main" val="3757187886"/>
                    </a:ext>
                  </a:extLst>
                </a:gridCol>
                <a:gridCol w="1702316">
                  <a:extLst>
                    <a:ext uri="{9D8B030D-6E8A-4147-A177-3AD203B41FA5}">
                      <a16:colId xmlns:a16="http://schemas.microsoft.com/office/drawing/2014/main" val="2464171745"/>
                    </a:ext>
                  </a:extLst>
                </a:gridCol>
                <a:gridCol w="1702316">
                  <a:extLst>
                    <a:ext uri="{9D8B030D-6E8A-4147-A177-3AD203B41FA5}">
                      <a16:colId xmlns:a16="http://schemas.microsoft.com/office/drawing/2014/main" val="3118197257"/>
                    </a:ext>
                  </a:extLst>
                </a:gridCol>
              </a:tblGrid>
              <a:tr h="3774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41426"/>
                  </a:ext>
                </a:extLst>
              </a:tr>
              <a:tr h="3774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Card_no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Varchar(16)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 details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20598"/>
                  </a:ext>
                </a:extLst>
              </a:tr>
              <a:tr h="37749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User’s 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500116"/>
                  </a:ext>
                </a:extLst>
              </a:tr>
              <a:tr h="39212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Flight_id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 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17630"/>
                  </a:ext>
                </a:extLst>
              </a:tr>
              <a:tr h="66061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Expire Date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Varchar(5)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Expiring Date of the card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25890"/>
                  </a:ext>
                </a:extLst>
              </a:tr>
              <a:tr h="66061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Int(11)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 for the ticket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24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1C3CB3-C8C1-C9DC-D05B-EF7503F37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83139"/>
              </p:ext>
            </p:extLst>
          </p:nvPr>
        </p:nvGraphicFramePr>
        <p:xfrm>
          <a:off x="1362271" y="4923388"/>
          <a:ext cx="850951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903">
                  <a:extLst>
                    <a:ext uri="{9D8B030D-6E8A-4147-A177-3AD203B41FA5}">
                      <a16:colId xmlns:a16="http://schemas.microsoft.com/office/drawing/2014/main" val="4206969895"/>
                    </a:ext>
                  </a:extLst>
                </a:gridCol>
                <a:gridCol w="1701903">
                  <a:extLst>
                    <a:ext uri="{9D8B030D-6E8A-4147-A177-3AD203B41FA5}">
                      <a16:colId xmlns:a16="http://schemas.microsoft.com/office/drawing/2014/main" val="3804738436"/>
                    </a:ext>
                  </a:extLst>
                </a:gridCol>
                <a:gridCol w="1701903">
                  <a:extLst>
                    <a:ext uri="{9D8B030D-6E8A-4147-A177-3AD203B41FA5}">
                      <a16:colId xmlns:a16="http://schemas.microsoft.com/office/drawing/2014/main" val="1882189614"/>
                    </a:ext>
                  </a:extLst>
                </a:gridCol>
                <a:gridCol w="1957344">
                  <a:extLst>
                    <a:ext uri="{9D8B030D-6E8A-4147-A177-3AD203B41FA5}">
                      <a16:colId xmlns:a16="http://schemas.microsoft.com/office/drawing/2014/main" val="651064888"/>
                    </a:ext>
                  </a:extLst>
                </a:gridCol>
                <a:gridCol w="1446464">
                  <a:extLst>
                    <a:ext uri="{9D8B030D-6E8A-4147-A177-3AD203B41FA5}">
                      <a16:colId xmlns:a16="http://schemas.microsoft.com/office/drawing/2014/main" val="3493611842"/>
                    </a:ext>
                  </a:extLst>
                </a:gridCol>
              </a:tblGrid>
              <a:tr h="36002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945206"/>
                  </a:ext>
                </a:extLst>
              </a:tr>
              <a:tr h="36002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 Names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9583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E50ED15-C733-2689-B88E-A82D96DC69C0}"/>
              </a:ext>
            </a:extLst>
          </p:cNvPr>
          <p:cNvSpPr txBox="1"/>
          <p:nvPr/>
        </p:nvSpPr>
        <p:spPr>
          <a:xfrm>
            <a:off x="1145333" y="427705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City</a:t>
            </a: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471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A9E8-7842-095D-5740-568F4D5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OUTCOME OF THE PROJECT: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76D08-E122-1EA8-842B-DE5EF89534E2}"/>
              </a:ext>
            </a:extLst>
          </p:cNvPr>
          <p:cNvSpPr txBox="1"/>
          <p:nvPr/>
        </p:nvSpPr>
        <p:spPr>
          <a:xfrm>
            <a:off x="1098679" y="1926686"/>
            <a:ext cx="90343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outcome of the online flight booking system project is a user-friendly platform enabling travelers to effortlessly search for flights and securely book tickets, thus streamlining the booking process and enhancing overall travel experience.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1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427" y="237483"/>
            <a:ext cx="8753856" cy="804863"/>
          </a:xfrm>
        </p:spPr>
        <p:txBody>
          <a:bodyPr/>
          <a:lstStyle/>
          <a:p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References: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596544" y="1760803"/>
            <a:ext cx="8753856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Flight Management Systems: The Evolution of Avionics and Navigation Technology” by Samuel B. Fishbein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Flight Management Systems” by Randy Walter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2" y="257609"/>
            <a:ext cx="8753856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222" y="1583172"/>
            <a:ext cx="9823704" cy="466944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sustainable and friendly booking website for passengers.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 detailed descriptions and prices for all type of tickets for passengers.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real-time tracking and monitoring of booking status for  passengers and to track flight status for administrators.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Online booking of tickets as a trusted one for the passengers.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 a centralized database of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flights and booking tickets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ensuring data security and confidentiality.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Reduce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workload for users to book a ticket when they need to travel.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0191" y="2806645"/>
            <a:ext cx="634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THANK YOU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"/>
    </mc:Choice>
    <mc:Fallback xmlns="">
      <p:transition spd="slow" advTm="10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2287"/>
            <a:ext cx="9823704" cy="4700588"/>
          </a:xfrm>
        </p:spPr>
        <p:txBody>
          <a:bodyPr>
            <a:normAutofit/>
          </a:bodyPr>
          <a:lstStyle/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	: 12th Gen Intel(R) Core(TM) i3-1215U   1.20 GHz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 Disk	: 500 GB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       	: 8 GB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051D-674C-43CD-B33A-93FCECBF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753856" cy="1325563"/>
          </a:xfrm>
        </p:spPr>
        <p:txBody>
          <a:bodyPr>
            <a:normAutofit/>
          </a:bodyPr>
          <a:lstStyle/>
          <a:p>
            <a:r>
              <a:rPr lang="en-IN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IN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IN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45F6-A2D9-4C7F-8E3C-FDA28A35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867"/>
            <a:ext cx="9823704" cy="4351338"/>
          </a:xfrm>
        </p:spPr>
        <p:txBody>
          <a:bodyPr>
            <a:noAutofit/>
          </a:bodyPr>
          <a:lstStyle/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 	:Windows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 End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HTML &amp; CSS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Coding Language  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Java Script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"/>
              <a:tabLst>
                <a:tab pos="22860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 End		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MySQL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1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3508"/>
            <a:ext cx="8753856" cy="1325563"/>
          </a:xfrm>
        </p:spPr>
        <p:txBody>
          <a:bodyPr>
            <a:normAutofit/>
          </a:bodyPr>
          <a:lstStyle/>
          <a:p>
            <a:r>
              <a:rPr lang="en-IN" sz="25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EXISTING </a:t>
            </a: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n-IN" sz="25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br>
              <a:rPr lang="en-IN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083" y="1767039"/>
            <a:ext cx="9537834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may have limited search options, making it difficult for users to find specific flights based on their preferences.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may be slow. If the system is not optimized for high traffic or lacks efficient server infrastructure, it may suffer from slow response times.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system does not have real-time synchronization with the flight databases of airlines, it may display outdated or incorrect flight information.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system does not have a friendly customer support mechanism, passengers may face challenges in booking or resolving issues related to their bookings.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5625"/>
            <a:ext cx="8753856" cy="682625"/>
          </a:xfrm>
        </p:spPr>
        <p:txBody>
          <a:bodyPr>
            <a:normAutofit fontScale="90000"/>
          </a:bodyPr>
          <a:lstStyle/>
          <a:p>
            <a:b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7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PROPOSED SYSTEM: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1267" y="1274424"/>
            <a:ext cx="8753856" cy="435133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has an advanced search options, filters, and interactive features, providing users with a more intuitive and user-friendly experience.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addresses the issue of slow response times by optimizing the system's performance and provides an efficient server infrastructure.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airline databases and using real-time synchronization, the proposed system ensures that flight information is accurate and up to date.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integrates with multiple payment gateways, offering users a wide range of payment options.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reporting and analytics for continuous improvement.</a:t>
            </a:r>
          </a:p>
          <a:p>
            <a:pPr marL="1371600" lvl="3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I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7403-918F-761E-CC98-0FF95D08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7C28-CD31-0B5C-A968-861B1052A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094"/>
            <a:ext cx="9823704" cy="4351338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  <a:spcBef>
                <a:spcPts val="1000"/>
              </a:spcBef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Admin Module</a:t>
            </a:r>
          </a:p>
          <a:p>
            <a:pPr marL="457200" lvl="1" indent="0" algn="just">
              <a:lnSpc>
                <a:spcPct val="150000"/>
              </a:lnSpc>
              <a:spcBef>
                <a:spcPts val="1000"/>
              </a:spcBef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9EB9D-7F59-9D98-DBB4-92499BD2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96" y="2163628"/>
            <a:ext cx="9067712" cy="33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8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D35A5-70B1-E9C5-032A-058C1899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175" y="808588"/>
            <a:ext cx="9823704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9507-B1CC-337C-23EE-01912335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4" y="1814088"/>
            <a:ext cx="9809482" cy="32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6A7B-09CA-279C-2003-F5B4945B0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454025"/>
            <a:ext cx="2912707" cy="1290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3FAC2-D1B3-7647-68BE-EDA1CAFD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2347921"/>
            <a:ext cx="10552605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949</Words>
  <Application>Microsoft Office PowerPoint</Application>
  <PresentationFormat>Widescreen</PresentationFormat>
  <Paragraphs>250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Montserrat</vt:lpstr>
      <vt:lpstr>Wingdings</vt:lpstr>
      <vt:lpstr>Times New Roman</vt:lpstr>
      <vt:lpstr>Symbol</vt:lpstr>
      <vt:lpstr>Calibri</vt:lpstr>
      <vt:lpstr>Segoe UI</vt:lpstr>
      <vt:lpstr>Arial</vt:lpstr>
      <vt:lpstr>Office Theme</vt:lpstr>
      <vt:lpstr>1_Office Theme</vt:lpstr>
      <vt:lpstr>AERORESERVE</vt:lpstr>
      <vt:lpstr>OBJECTIVES:</vt:lpstr>
      <vt:lpstr>HARDWARE REQUIREMENT:</vt:lpstr>
      <vt:lpstr>SOFTWARE REQUIREMENT: </vt:lpstr>
      <vt:lpstr>EXISTING SYSTEM : </vt:lpstr>
      <vt:lpstr> PROPOSED SYSTEM: </vt:lpstr>
      <vt:lpstr>MODULES: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DESIGN:  Admin table Primary key: Admin id  </vt:lpstr>
      <vt:lpstr>PowerPoint Presentation</vt:lpstr>
      <vt:lpstr>PowerPoint Presentation</vt:lpstr>
      <vt:lpstr>PowerPoint Presentation</vt:lpstr>
      <vt:lpstr>Payment table Primary key: Card no</vt:lpstr>
      <vt:lpstr>OUTCOME OF THE PROJECT:</vt:lpstr>
      <vt:lpstr>References: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U17AUE0005-AUTOMOTIVE COMPONENTS MANUFACTURING</dc:title>
  <dc:creator>JOHN ALEXIS S</dc:creator>
  <cp:lastModifiedBy>Srisabarish</cp:lastModifiedBy>
  <cp:revision>977</cp:revision>
  <dcterms:created xsi:type="dcterms:W3CDTF">2020-08-23T18:19:00Z</dcterms:created>
  <dcterms:modified xsi:type="dcterms:W3CDTF">2023-08-19T06:40:13Z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0x010100DEA78552C3DD8B40A49B33CEAD86A6C8</vt:lpwstr>
  </property>
  <property fmtid="{D5CDD505-2E9C-101B-9397-08002B2CF9AE}" pid="3" name="ICV">
    <vt:lpwstr>85AE4B13DC774DBCA9D74BA562A733E8</vt:lpwstr>
  </property>
  <property fmtid="{D5CDD505-2E9C-101B-9397-08002B2CF9AE}" pid="4" name="KSOProductBuildVer">
    <vt:lpwstr>1033-11.2.0.11029</vt:lpwstr>
  </property>
</Properties>
</file>